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57" r:id="rId4"/>
    <p:sldId id="278" r:id="rId5"/>
    <p:sldId id="258" r:id="rId6"/>
    <p:sldId id="279" r:id="rId7"/>
    <p:sldId id="259" r:id="rId8"/>
    <p:sldId id="285" r:id="rId9"/>
    <p:sldId id="284" r:id="rId10"/>
    <p:sldId id="282" r:id="rId11"/>
    <p:sldId id="283" r:id="rId12"/>
    <p:sldId id="260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FFFF"/>
    <a:srgbClr val="00FFFF"/>
    <a:srgbClr val="CCFF99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5" d="100"/>
          <a:sy n="55" d="100"/>
        </p:scale>
        <p:origin x="780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E95D-27A7-4C08-AEC5-E60B95263478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DBAE7-C260-47FD-96F6-2D95A56CD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246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E95D-27A7-4C08-AEC5-E60B95263478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DBAE7-C260-47FD-96F6-2D95A56CD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786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E95D-27A7-4C08-AEC5-E60B95263478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DBAE7-C260-47FD-96F6-2D95A56CD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516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E95D-27A7-4C08-AEC5-E60B95263478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DBAE7-C260-47FD-96F6-2D95A56CD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597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E95D-27A7-4C08-AEC5-E60B95263478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DBAE7-C260-47FD-96F6-2D95A56CD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666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E95D-27A7-4C08-AEC5-E60B95263478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DBAE7-C260-47FD-96F6-2D95A56CD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360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E95D-27A7-4C08-AEC5-E60B95263478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DBAE7-C260-47FD-96F6-2D95A56CD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911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E95D-27A7-4C08-AEC5-E60B95263478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DBAE7-C260-47FD-96F6-2D95A56CD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002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E95D-27A7-4C08-AEC5-E60B95263478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DBAE7-C260-47FD-96F6-2D95A56CD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229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E95D-27A7-4C08-AEC5-E60B95263478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DBAE7-C260-47FD-96F6-2D95A56CD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912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E95D-27A7-4C08-AEC5-E60B95263478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DBAE7-C260-47FD-96F6-2D95A56CD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835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7E95D-27A7-4C08-AEC5-E60B95263478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DBAE7-C260-47FD-96F6-2D95A56CD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042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180" y="-280924"/>
            <a:ext cx="9816974" cy="23876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4: CẤU HÌNH ELECTRON NGUYÊN TỬ</a:t>
            </a:r>
            <a:endParaRPr lang="en-US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6103" y="2605370"/>
            <a:ext cx="3997994" cy="348761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4832" y="2840827"/>
            <a:ext cx="3400943" cy="2671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72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26127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III.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củng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cố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7977" y="1019347"/>
            <a:ext cx="10302240" cy="2215991"/>
          </a:xfrm>
          <a:prstGeom prst="rect">
            <a:avLst/>
          </a:prstGeom>
          <a:ln w="127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u="sng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u="sng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  <a:r>
              <a:rPr lang="en-US" sz="2400" u="sng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GB" sz="24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(Z=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B(Z=9),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(Z=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(Z=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(Z=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G(Z=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H (Z =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29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GB" sz="24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phi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GB" sz="24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c/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s, p, d, f?</a:t>
            </a:r>
            <a:endParaRPr lang="en-GB" sz="24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496695" y="3241345"/>
            <a:ext cx="8499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Rectangle 2"/>
          <p:cNvSpPr/>
          <p:nvPr/>
        </p:nvSpPr>
        <p:spPr>
          <a:xfrm>
            <a:off x="792493" y="3678296"/>
            <a:ext cx="16648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A(Z=7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: 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2223547" y="3686725"/>
            <a:ext cx="13484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1s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2s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2p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5259363" y="3624995"/>
            <a:ext cx="13484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B(Z=9)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6373984" y="3613523"/>
            <a:ext cx="13484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1s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2s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2p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1019520" y="4078462"/>
            <a:ext cx="13484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C(Z=13):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2223547" y="4078461"/>
            <a:ext cx="21355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1s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2s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2p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3s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3p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2400" dirty="0"/>
          </a:p>
        </p:txBody>
      </p:sp>
      <p:sp>
        <p:nvSpPr>
          <p:cNvPr id="12" name="Rectangle 11"/>
          <p:cNvSpPr/>
          <p:nvPr/>
        </p:nvSpPr>
        <p:spPr>
          <a:xfrm>
            <a:off x="5269378" y="4010492"/>
            <a:ext cx="14430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 (Z=15):</a:t>
            </a:r>
            <a:endParaRPr lang="en-US" sz="2400" dirty="0"/>
          </a:p>
        </p:txBody>
      </p:sp>
      <p:sp>
        <p:nvSpPr>
          <p:cNvPr id="13" name="Rectangle 12"/>
          <p:cNvSpPr/>
          <p:nvPr/>
        </p:nvSpPr>
        <p:spPr>
          <a:xfrm>
            <a:off x="6618875" y="3994924"/>
            <a:ext cx="21355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1s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2s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2p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3s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3p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2400" dirty="0"/>
          </a:p>
        </p:txBody>
      </p:sp>
      <p:sp>
        <p:nvSpPr>
          <p:cNvPr id="14" name="Rectangle 13"/>
          <p:cNvSpPr/>
          <p:nvPr/>
        </p:nvSpPr>
        <p:spPr>
          <a:xfrm>
            <a:off x="1019520" y="4466266"/>
            <a:ext cx="13308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E(Z=19):</a:t>
            </a:r>
            <a:endParaRPr lang="en-US" sz="2400" dirty="0"/>
          </a:p>
        </p:txBody>
      </p:sp>
      <p:sp>
        <p:nvSpPr>
          <p:cNvPr id="15" name="Rectangle 14"/>
          <p:cNvSpPr/>
          <p:nvPr/>
        </p:nvSpPr>
        <p:spPr>
          <a:xfrm>
            <a:off x="2211799" y="4449751"/>
            <a:ext cx="25122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1s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2s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2p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3s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3p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4s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2400" dirty="0"/>
          </a:p>
        </p:txBody>
      </p:sp>
      <p:sp>
        <p:nvSpPr>
          <p:cNvPr id="16" name="Rectangle 15"/>
          <p:cNvSpPr/>
          <p:nvPr/>
        </p:nvSpPr>
        <p:spPr>
          <a:xfrm>
            <a:off x="5271760" y="4404667"/>
            <a:ext cx="13660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G(Z=24):</a:t>
            </a:r>
            <a:endParaRPr lang="en-US" sz="2400" dirty="0"/>
          </a:p>
        </p:txBody>
      </p:sp>
      <p:sp>
        <p:nvSpPr>
          <p:cNvPr id="17" name="Rectangle 16"/>
          <p:cNvSpPr/>
          <p:nvPr/>
        </p:nvSpPr>
        <p:spPr>
          <a:xfrm>
            <a:off x="6615508" y="4399147"/>
            <a:ext cx="29738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1s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2s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2p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3s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3p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3d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4s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359068" y="4802173"/>
            <a:ext cx="13660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H(Z=29):</a:t>
            </a:r>
            <a:endParaRPr lang="en-US" sz="2400" dirty="0"/>
          </a:p>
        </p:txBody>
      </p:sp>
      <p:sp>
        <p:nvSpPr>
          <p:cNvPr id="20" name="Rectangle 19"/>
          <p:cNvSpPr/>
          <p:nvPr/>
        </p:nvSpPr>
        <p:spPr>
          <a:xfrm>
            <a:off x="5527641" y="4767149"/>
            <a:ext cx="30764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1s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2s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2p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3s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3p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3d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4s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89044" y="5217681"/>
            <a:ext cx="43620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C, E, G, H</a:t>
            </a:r>
            <a:endParaRPr lang="en-US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102006" y="5193903"/>
            <a:ext cx="50626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3, 1, 1, 1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eletron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034098" y="5686606"/>
            <a:ext cx="36029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A, B, D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169310" y="5654184"/>
            <a:ext cx="49680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5, 7 , 5 electron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019520" y="6237233"/>
            <a:ext cx="17572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s: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643188" y="6273451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en-US" sz="2400" dirty="0"/>
          </a:p>
        </p:txBody>
      </p:sp>
      <p:sp>
        <p:nvSpPr>
          <p:cNvPr id="29" name="Rectangle 28"/>
          <p:cNvSpPr/>
          <p:nvPr/>
        </p:nvSpPr>
        <p:spPr>
          <a:xfrm>
            <a:off x="3174569" y="6159493"/>
            <a:ext cx="17908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831806" y="6220159"/>
            <a:ext cx="15023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 B, C, D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334140" y="6190172"/>
            <a:ext cx="17908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8156130" y="6184317"/>
            <a:ext cx="7841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G, H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82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9" grpId="0"/>
      <p:bldP spid="30" grpId="0"/>
      <p:bldP spid="31" grpId="0"/>
      <p:bldP spid="3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III.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củng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cố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7051" y="1193090"/>
            <a:ext cx="11216641" cy="1791260"/>
          </a:xfrm>
          <a:prstGeom prst="rect">
            <a:avLst/>
          </a:prstGeom>
          <a:ln w="127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u="sng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u="sng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electron ở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GB" sz="24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(2p</a:t>
            </a:r>
            <a:r>
              <a:rPr lang="en-US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(2p</a:t>
            </a:r>
            <a:r>
              <a:rPr lang="en-US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(3p</a:t>
            </a:r>
            <a:r>
              <a:rPr lang="en-US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(3p</a:t>
            </a:r>
            <a:r>
              <a:rPr lang="en-US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 E (3p</a:t>
            </a:r>
            <a:r>
              <a:rPr lang="en-US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(4s</a:t>
            </a:r>
            <a:r>
              <a:rPr lang="en-US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(4s</a:t>
            </a:r>
            <a:r>
              <a:rPr lang="en-US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(4p</a:t>
            </a:r>
            <a:r>
              <a:rPr lang="en-US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4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4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13338" y="3516931"/>
            <a:ext cx="4190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: 1s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2s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2p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(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= 6)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5281255" y="3050599"/>
            <a:ext cx="8499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5999" y="3512264"/>
            <a:ext cx="4876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B: 1s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2s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2p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(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Z= 9)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78169" y="4144439"/>
            <a:ext cx="4226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C:1s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2s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2p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3s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3p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(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Z= 13)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95999" y="4104007"/>
            <a:ext cx="4876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D: 1s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2s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2p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3s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3p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(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= 15)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78168" y="4820389"/>
            <a:ext cx="4226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E: 1s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2s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2p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3s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3p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(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Z= 18)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31168" y="4815012"/>
            <a:ext cx="52460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F: 1s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2s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2p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3s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3p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4s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(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Z=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78167" y="5517885"/>
            <a:ext cx="4642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1s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2s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2p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3s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3p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4s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(Z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20)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62091" y="5477467"/>
            <a:ext cx="4910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H: 1s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2s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2p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3s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3p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3d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4s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4p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(Z= 31)</a:t>
            </a:r>
            <a:endParaRPr lang="en-US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301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III.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củng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cố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1189" y="2466702"/>
            <a:ext cx="11390811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u="sng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Đối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trật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mức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năng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tử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đây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sai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?</a:t>
            </a:r>
            <a:endParaRPr lang="en-GB" sz="2400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2p &gt; 2s.		B. 2p &lt; 3s.		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4s &gt; 3d.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D. 4s &gt; 3s.</a:t>
            </a:r>
            <a:endParaRPr lang="en-GB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electron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đây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đúng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?</a:t>
            </a:r>
            <a:endParaRPr lang="en-GB" sz="2400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A.1s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2s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3p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B.1s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2s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3p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C. 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1s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2s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2d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D.1s</a:t>
            </a:r>
            <a:r>
              <a:rPr lang="en-US" sz="2400" baseline="30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2s</a:t>
            </a:r>
            <a:r>
              <a:rPr lang="en-US" sz="2400" baseline="30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de-DE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vi-VN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vi-VN" sz="2400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electron </a:t>
            </a:r>
            <a:r>
              <a:rPr lang="en-GB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GB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GB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1s</a:t>
            </a:r>
            <a:r>
              <a:rPr lang="en-GB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2s</a:t>
            </a:r>
            <a:r>
              <a:rPr lang="en-GB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2p</a:t>
            </a:r>
            <a:r>
              <a:rPr lang="en-GB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3s</a:t>
            </a:r>
            <a:r>
              <a:rPr lang="en-GB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B. 1s</a:t>
            </a:r>
            <a:r>
              <a:rPr lang="en-GB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2s</a:t>
            </a:r>
            <a:r>
              <a:rPr lang="en-GB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2p</a:t>
            </a:r>
            <a:r>
              <a:rPr lang="en-GB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	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1s</a:t>
            </a:r>
            <a:r>
              <a:rPr lang="en-GB" sz="2400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2s</a:t>
            </a:r>
            <a:r>
              <a:rPr lang="en-GB" sz="2400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2p</a:t>
            </a:r>
            <a:r>
              <a:rPr lang="en-GB" sz="2400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3s</a:t>
            </a:r>
            <a:r>
              <a:rPr lang="en-GB" sz="2400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3p</a:t>
            </a:r>
            <a:r>
              <a:rPr lang="en-GB" sz="2400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vi-VN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vi-VN" sz="2400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GB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1s</a:t>
            </a:r>
            <a:r>
              <a:rPr lang="en-GB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2s</a:t>
            </a:r>
            <a:r>
              <a:rPr lang="en-GB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2p</a:t>
            </a:r>
            <a:r>
              <a:rPr lang="en-GB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3s</a:t>
            </a:r>
            <a:r>
              <a:rPr lang="en-GB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3p</a:t>
            </a:r>
            <a:r>
              <a:rPr lang="en-GB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6335484" y="2902136"/>
            <a:ext cx="322218" cy="43542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6335484" y="3736831"/>
            <a:ext cx="322218" cy="43542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6339839" y="4571527"/>
            <a:ext cx="322218" cy="43542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619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32412" y="2102450"/>
            <a:ext cx="9901645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e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ngoài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cùng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dưới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đây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6 electron?</a:t>
            </a:r>
            <a:endParaRPr lang="en-GB" sz="2400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A. 3p</a:t>
            </a:r>
            <a:r>
              <a:rPr lang="en-US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6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			B. 3s</a:t>
            </a:r>
            <a:r>
              <a:rPr lang="en-US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6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			</a:t>
            </a:r>
            <a:r>
              <a:rPr lang="en-US" sz="24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C. 3s</a:t>
            </a:r>
            <a:r>
              <a:rPr lang="en-US" sz="2400" baseline="300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3p</a:t>
            </a:r>
            <a:r>
              <a:rPr lang="en-US" sz="2400" baseline="300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4</a:t>
            </a:r>
            <a:r>
              <a:rPr lang="en-US" sz="24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	D. 3s</a:t>
            </a:r>
            <a:r>
              <a:rPr lang="en-US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3p</a:t>
            </a:r>
            <a:r>
              <a:rPr lang="en-US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6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GB" sz="2400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de-DE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vi-VN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nl-NL" sz="2400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Cấu hình el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nl-NL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ctron của nguyên tử nguyên tố X là 1s</a:t>
            </a:r>
            <a:r>
              <a:rPr lang="nl-NL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2s</a:t>
            </a:r>
            <a:r>
              <a:rPr lang="nl-NL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2p</a:t>
            </a:r>
            <a:r>
              <a:rPr lang="nl-NL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nl-NL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3s</a:t>
            </a:r>
            <a:r>
              <a:rPr lang="nl-NL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3p</a:t>
            </a:r>
            <a:r>
              <a:rPr lang="nl-NL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nl-NL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4s</a:t>
            </a:r>
            <a:r>
              <a:rPr lang="nl-NL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nl-NL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Số hiệu nguyên tử của X là </a:t>
            </a:r>
            <a:endParaRPr lang="en-GB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nl-NL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20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nl-NL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nl-NL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19</a:t>
            </a:r>
            <a:r>
              <a:rPr lang="vi-VN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nl-NL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nl-NL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C. 39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nl-NL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D. 18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6897188" y="2586446"/>
            <a:ext cx="322218" cy="43542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4140925" y="3801292"/>
            <a:ext cx="322218" cy="43542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07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75063" y="1930575"/>
            <a:ext cx="11521440" cy="3065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de-DE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vi-VN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vi-VN" sz="2400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 tử M có cấu hình electron ở lớp ngoài cùng là 3s</a:t>
            </a:r>
            <a:r>
              <a:rPr lang="nl-NL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3p</a:t>
            </a:r>
            <a:r>
              <a:rPr lang="nl-NL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nl-NL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Nguyên tử M là </a:t>
            </a:r>
            <a:endParaRPr lang="en-GB" sz="24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nl-NL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lang="nl-NL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</a:t>
            </a:r>
            <a:r>
              <a:rPr lang="nl-NL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		</a:t>
            </a:r>
            <a:r>
              <a:rPr lang="nl-NL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</a:t>
            </a:r>
            <a:r>
              <a:rPr lang="nl-NL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18</a:t>
            </a:r>
            <a:r>
              <a:rPr lang="nl-NL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		</a:t>
            </a:r>
            <a:r>
              <a:rPr lang="nl-NL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</a:t>
            </a:r>
            <a:r>
              <a:rPr lang="nl-NL" sz="24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17</a:t>
            </a:r>
            <a:r>
              <a:rPr lang="nl-NL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</a:t>
            </a:r>
            <a:r>
              <a:rPr lang="vi-VN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nl-NL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D. </a:t>
            </a:r>
            <a:r>
              <a:rPr lang="nl-NL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19</a:t>
            </a:r>
            <a:r>
              <a:rPr lang="nl-NL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24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de-DE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vi-VN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</a:t>
            </a:r>
            <a:r>
              <a:rPr lang="vi-VN" sz="2400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 tử của nguyên tố  </a:t>
            </a:r>
            <a:r>
              <a:rPr lang="pt-BR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pt-B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 có cấu hình electron là :</a:t>
            </a:r>
            <a:endParaRPr lang="en-GB" sz="24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1s</a:t>
            </a:r>
            <a:r>
              <a:rPr lang="pt-BR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2s</a:t>
            </a:r>
            <a:r>
              <a:rPr lang="pt-BR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2p</a:t>
            </a:r>
            <a:r>
              <a:rPr lang="pt-BR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pt-B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3s</a:t>
            </a:r>
            <a:r>
              <a:rPr lang="pt-BR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pt-BR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pt-B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1s</a:t>
            </a:r>
            <a:r>
              <a:rPr lang="pt-BR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2s</a:t>
            </a:r>
            <a:r>
              <a:rPr lang="pt-BR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2p</a:t>
            </a:r>
            <a:r>
              <a:rPr lang="pt-BR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pt-B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pt-B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1s</a:t>
            </a:r>
            <a:r>
              <a:rPr lang="pt-BR" sz="2400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2s</a:t>
            </a:r>
            <a:r>
              <a:rPr lang="pt-BR" sz="2400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2p</a:t>
            </a:r>
            <a:r>
              <a:rPr lang="pt-BR" sz="2400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pt-B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3s</a:t>
            </a:r>
            <a:r>
              <a:rPr lang="pt-BR" sz="2400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pt-BR" sz="2400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pt-BR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1s</a:t>
            </a:r>
            <a:r>
              <a:rPr lang="pt-BR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2s</a:t>
            </a:r>
            <a:r>
              <a:rPr lang="pt-BR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2p</a:t>
            </a:r>
            <a:r>
              <a:rPr lang="pt-BR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pt-B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3s</a:t>
            </a:r>
            <a:r>
              <a:rPr lang="pt-BR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24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de-DE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vi-VN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</a:t>
            </a:r>
            <a:r>
              <a:rPr lang="vi-VN" sz="2400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electron </a:t>
            </a:r>
            <a:r>
              <a:rPr lang="en-GB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1s</a:t>
            </a:r>
            <a:r>
              <a:rPr lang="en-GB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2s</a:t>
            </a:r>
            <a:r>
              <a:rPr lang="en-GB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2p</a:t>
            </a:r>
            <a:r>
              <a:rPr lang="en-GB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3s</a:t>
            </a:r>
            <a:r>
              <a:rPr lang="en-GB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3p</a:t>
            </a:r>
            <a:r>
              <a:rPr lang="en-GB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GB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 13 proton </a:t>
            </a:r>
            <a:r>
              <a:rPr lang="en-GB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14 </a:t>
            </a:r>
            <a:r>
              <a:rPr lang="en-GB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nơtron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	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B.  13 proton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14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electron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4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 14 proton  </a:t>
            </a:r>
            <a:r>
              <a:rPr lang="en-GB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13 n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			D. 14 proton </a:t>
            </a:r>
            <a:r>
              <a:rPr lang="en-GB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14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electron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6313713" y="2367526"/>
            <a:ext cx="322218" cy="43542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6348548" y="3245587"/>
            <a:ext cx="322218" cy="43542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853439" y="4110446"/>
            <a:ext cx="322218" cy="43542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72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96686" y="1831640"/>
            <a:ext cx="1099892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de-DE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vi-VN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vi-V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Nguyên tử nguyên tố X có cấu hình e lớp ngoài cùng là 3s</a:t>
            </a:r>
            <a:r>
              <a:rPr lang="de-DE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de-DE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3p</a:t>
            </a:r>
            <a:r>
              <a:rPr lang="de-DE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de-DE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X là nguyên tố</a:t>
            </a:r>
            <a:endParaRPr lang="en-GB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loại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phi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C.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loại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phi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D.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khí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hiếm</a:t>
            </a:r>
            <a:endParaRPr lang="en-GB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electron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tử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Z = 3, Z = 11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Z = 19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chung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là</a:t>
            </a:r>
            <a:endParaRPr lang="en-GB" sz="2400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electron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B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electron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 electron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		D.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8 electron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3483428" y="2316480"/>
            <a:ext cx="322218" cy="43542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796834" y="3574869"/>
            <a:ext cx="322218" cy="43542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616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62298" y="1765113"/>
            <a:ext cx="10267404" cy="3490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</a:t>
            </a:r>
            <a:r>
              <a:rPr lang="en-US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Cho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hai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nguyên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tố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M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N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số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hiệu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nguyên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tử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lần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lượt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11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13.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Cấu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hình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electron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M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N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lần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lượt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là</a:t>
            </a:r>
            <a:endParaRPr lang="en-GB" sz="24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A.1s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2s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2p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3s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1s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2s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2p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3s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B.1s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2s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2p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3s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1s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2s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2p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3s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4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C.1s</a:t>
            </a:r>
            <a:r>
              <a:rPr lang="en-US" sz="2400" baseline="30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2s</a:t>
            </a:r>
            <a:r>
              <a:rPr lang="en-US" sz="2400" baseline="30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2p</a:t>
            </a:r>
            <a:r>
              <a:rPr lang="en-US" sz="2400" baseline="30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3s</a:t>
            </a:r>
            <a:r>
              <a:rPr lang="en-US" sz="2400" baseline="30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1s</a:t>
            </a:r>
            <a:r>
              <a:rPr lang="en-US" sz="2400" baseline="30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2s</a:t>
            </a:r>
            <a:r>
              <a:rPr lang="en-US" sz="2400" baseline="30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2p</a:t>
            </a:r>
            <a:r>
              <a:rPr lang="en-US" sz="2400" baseline="30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3s</a:t>
            </a:r>
            <a:r>
              <a:rPr lang="en-US" sz="2400" baseline="30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3p</a:t>
            </a:r>
            <a:r>
              <a:rPr lang="en-US" sz="2400" baseline="30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D.1s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2s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2p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1s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2s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2p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3s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4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r>
              <a:rPr lang="en-US" sz="24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electron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X:1s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2s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2p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3s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3p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Y:1s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2s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2p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3s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3p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4s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GB" sz="24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X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		B. X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phi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4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X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hiếm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	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X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phi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1027611" y="3074777"/>
            <a:ext cx="322218" cy="43542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5573485" y="4803104"/>
            <a:ext cx="322218" cy="43542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24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28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458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21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48746" y="2235149"/>
            <a:ext cx="6800195" cy="587853"/>
          </a:xfrm>
          <a:prstGeom prst="rect">
            <a:avLst/>
          </a:prstGeom>
          <a:solidFill>
            <a:srgbClr val="00B0F0"/>
          </a:solidFill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II.</a:t>
            </a:r>
            <a:r>
              <a:rPr lang="vi-VN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CẤU HÌNH ELECTRON NGUYÊN TỬ</a:t>
            </a:r>
            <a:endParaRPr lang="en-GB" sz="28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686694" y="3568353"/>
            <a:ext cx="4068101" cy="587853"/>
          </a:xfrm>
          <a:prstGeom prst="rect">
            <a:avLst/>
          </a:prstGeom>
          <a:solidFill>
            <a:srgbClr val="92D050"/>
          </a:solidFill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III.</a:t>
            </a:r>
            <a:r>
              <a:rPr lang="vi-V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TẬP CỦNG CỐ</a:t>
            </a:r>
            <a:r>
              <a:rPr lang="vi-V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8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05988" y="1027611"/>
            <a:ext cx="6270172" cy="523220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 THỨ TỰ CÁC MỨC NĂNG LƯỢNG</a:t>
            </a:r>
            <a:endParaRPr lang="en-GB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419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71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53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97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49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I.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Thứ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tự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mức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năng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lượng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84960" y="5198723"/>
            <a:ext cx="9379131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 nguyên tử, các eletron được phân bố trên các phân lớp theo mức </a:t>
            </a:r>
            <a:r>
              <a:rPr lang="pt-B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 </a:t>
            </a:r>
            <a:r>
              <a:rPr lang="pt-B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lượng </a:t>
            </a:r>
            <a:r>
              <a:rPr lang="pt-BR" sz="2400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tăng dần</a:t>
            </a:r>
            <a:r>
              <a:rPr lang="pt-BR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pt-B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1s 2s 2p 3s 3p </a:t>
            </a:r>
            <a:r>
              <a:rPr lang="pt-BR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4s </a:t>
            </a:r>
            <a:r>
              <a:rPr lang="pt-BR" sz="24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3d</a:t>
            </a:r>
            <a:r>
              <a:rPr lang="pt-BR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4p 5s ...</a:t>
            </a:r>
            <a:endParaRPr lang="en-GB" sz="2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206" y="1527595"/>
            <a:ext cx="4763587" cy="3196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10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II.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Cấu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electron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nguyên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tử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66652" y="1646786"/>
            <a:ext cx="42459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electron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40228" y="2253544"/>
            <a:ext cx="10877005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indent="-34290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en-US" sz="2400" b="1" u="sng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Cấu hình electron nguyên tử: </a:t>
            </a:r>
            <a:r>
              <a:rPr lang="en-US" sz="2400" b="1" i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 để biểu diễn sự phân bố electron trên các phân lớp thuộc các lớp khác nhau.</a:t>
            </a: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endParaRPr lang="en-US" sz="2400" i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40228" y="3137055"/>
            <a:ext cx="5125955" cy="4830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00100" indent="-34290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vi-VN" sz="24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 ước viết cấu hình electron:</a:t>
            </a:r>
            <a:endParaRPr lang="en-US" sz="2400" b="1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66652" y="3620072"/>
            <a:ext cx="7425431" cy="4830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00100" indent="-34290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dần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electron</a:t>
            </a: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(n= 1,2,3…) 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66652" y="4133223"/>
            <a:ext cx="7234673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00100" indent="-34290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(s, p, d, f).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66652" y="4650288"/>
            <a:ext cx="9574104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indent="-34290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Số electron trong một phân lớp được ghi bằng số ở phía trên bên phải của phân lớp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079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  <p:bldP spid="4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II.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Cấu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electron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nguyên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tử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31271" y="1313442"/>
            <a:ext cx="40759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electron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36446" y="1799124"/>
            <a:ext cx="32656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93984" y="2366714"/>
            <a:ext cx="9437078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electron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dần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1s 2s 2p 3s 3p </a:t>
            </a:r>
            <a:r>
              <a:rPr lang="pt-BR" sz="2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4s 3d</a:t>
            </a:r>
            <a:r>
              <a:rPr lang="pt-BR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4p 5s ...</a:t>
            </a:r>
          </a:p>
        </p:txBody>
      </p:sp>
      <p:sp>
        <p:nvSpPr>
          <p:cNvPr id="7" name="Rectangle 6"/>
          <p:cNvSpPr/>
          <p:nvPr/>
        </p:nvSpPr>
        <p:spPr>
          <a:xfrm>
            <a:off x="1693984" y="3429219"/>
            <a:ext cx="9155724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pt-B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1s 2s 2p 3s 3p </a:t>
            </a:r>
            <a:r>
              <a:rPr lang="pt-BR" sz="2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3d 4s</a:t>
            </a:r>
            <a:r>
              <a:rPr lang="pt-BR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pt-B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4p 5s ...</a:t>
            </a:r>
            <a:endParaRPr lang="en-GB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31271" y="4491724"/>
            <a:ext cx="5974713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u="sng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b="1" u="sng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b="1" u="sng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Z=35: </a:t>
            </a:r>
            <a:endParaRPr lang="en-GB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78833" y="5063903"/>
            <a:ext cx="6264857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lượng:1s</a:t>
            </a:r>
            <a:r>
              <a:rPr lang="en-US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2s</a:t>
            </a:r>
            <a:r>
              <a:rPr lang="en-US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2p</a:t>
            </a:r>
            <a:r>
              <a:rPr lang="en-US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3s</a:t>
            </a:r>
            <a:r>
              <a:rPr lang="en-US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3p</a:t>
            </a:r>
            <a:r>
              <a:rPr lang="en-US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4s</a:t>
            </a:r>
            <a:r>
              <a:rPr lang="en-US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u="sng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3d</a:t>
            </a:r>
            <a:r>
              <a:rPr lang="en-US" sz="2400" u="sng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4p</a:t>
            </a:r>
            <a:r>
              <a:rPr lang="en-US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GB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96350" y="5852966"/>
            <a:ext cx="55194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Cấu hình e: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1s</a:t>
            </a:r>
            <a:r>
              <a:rPr lang="en-US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2s</a:t>
            </a:r>
            <a:r>
              <a:rPr lang="en-US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2p</a:t>
            </a:r>
            <a:r>
              <a:rPr lang="en-US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3s</a:t>
            </a:r>
            <a:r>
              <a:rPr lang="en-US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3p</a:t>
            </a:r>
            <a:r>
              <a:rPr lang="en-US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en-US" sz="2400" u="sng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3d</a:t>
            </a:r>
            <a:r>
              <a:rPr lang="en-US" sz="2400" u="sng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4s</a:t>
            </a:r>
            <a:r>
              <a:rPr lang="en-US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4p</a:t>
            </a:r>
            <a:r>
              <a:rPr lang="en-US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404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II.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Cấu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electron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nguyên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tử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7004" y="1226782"/>
            <a:ext cx="6570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electron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7004" y="1862715"/>
            <a:ext cx="8803202" cy="517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Nguyên tố </a:t>
            </a:r>
            <a:r>
              <a:rPr lang="pt-BR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electron cuối cùng điền vào phân lớp s </a:t>
            </a:r>
            <a:r>
              <a:rPr lang="pt-B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(Z= 2: 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1s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b="1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28774" y="2302501"/>
            <a:ext cx="9566010" cy="517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Nguyên tố </a:t>
            </a:r>
            <a:r>
              <a:rPr lang="pt-B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pt-B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electron cuối cùng điền vào phân lớp p (Z=9: (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1s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2s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pt-B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07004" y="2938434"/>
            <a:ext cx="10174802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Nguyên tố </a:t>
            </a:r>
            <a:r>
              <a:rPr lang="pt-BR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electron cuối cùng điền vào phân lớp </a:t>
            </a:r>
            <a:r>
              <a:rPr lang="pt-B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endParaRPr lang="en-GB" sz="24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516895" y="3001681"/>
            <a:ext cx="26778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1s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2s</a:t>
            </a:r>
            <a:r>
              <a:rPr lang="en-US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2p</a:t>
            </a:r>
            <a:r>
              <a:rPr lang="en-US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3s</a:t>
            </a:r>
            <a:r>
              <a:rPr lang="en-US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3p</a:t>
            </a:r>
            <a:r>
              <a:rPr lang="en-US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1403694" y="2966133"/>
            <a:ext cx="7883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4s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0848703" y="2983475"/>
            <a:ext cx="666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>
                <a:solidFill>
                  <a:srgbClr val="FF0000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3d</a:t>
            </a:r>
            <a:r>
              <a:rPr lang="en-US" sz="2400" u="sng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1032817" y="3629767"/>
            <a:ext cx="67265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Nguyên tố</a:t>
            </a:r>
            <a:r>
              <a:rPr lang="pt-B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pt-B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electron cuối cùng điền vào phân lớp f</a:t>
            </a:r>
            <a:endParaRPr lang="en-GB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7661189" y="2959148"/>
            <a:ext cx="1071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(Z=27: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593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4" grpId="0"/>
      <p:bldP spid="8" grpId="0"/>
      <p:bldP spid="9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II.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Cấu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electron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nguyên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tử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88565" y="1195328"/>
            <a:ext cx="5569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electron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0264248"/>
              </p:ext>
            </p:extLst>
          </p:nvPr>
        </p:nvGraphicFramePr>
        <p:xfrm>
          <a:off x="870857" y="7746284"/>
          <a:ext cx="244475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4" name="Equation" r:id="rId3" imgW="241091" imgH="164957" progId="Equation.DSMT4">
                  <p:embed/>
                </p:oleObj>
              </mc:Choice>
              <mc:Fallback>
                <p:oleObj name="Equation" r:id="rId3" imgW="241091" imgH="164957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0857" y="7746284"/>
                        <a:ext cx="244475" cy="152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7699658"/>
              </p:ext>
            </p:extLst>
          </p:nvPr>
        </p:nvGraphicFramePr>
        <p:xfrm>
          <a:off x="870857" y="7898684"/>
          <a:ext cx="244475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5" name="Equation" r:id="rId5" imgW="228402" imgH="177646" progId="Equation.DSMT4">
                  <p:embed/>
                </p:oleObj>
              </mc:Choice>
              <mc:Fallback>
                <p:oleObj name="Equation" r:id="rId5" imgW="228402" imgH="177646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0857" y="7898684"/>
                        <a:ext cx="244475" cy="152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/>
          <p:nvPr/>
        </p:nvSpPr>
        <p:spPr>
          <a:xfrm>
            <a:off x="1288565" y="1799807"/>
            <a:ext cx="10615751" cy="3065455"/>
          </a:xfrm>
          <a:prstGeom prst="rect">
            <a:avLst/>
          </a:prstGeom>
          <a:ln w="28575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electron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8e.</a:t>
            </a:r>
            <a:endParaRPr lang="en-GB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(ns</a:t>
            </a:r>
            <a:r>
              <a:rPr lang="en-US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np</a:t>
            </a:r>
            <a:r>
              <a:rPr lang="en-US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He (1s</a:t>
            </a:r>
            <a:r>
              <a:rPr lang="en-US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hiếm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(hay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trơ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GB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1, 2, 3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electron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u="sng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He: </a:t>
            </a:r>
            <a:r>
              <a:rPr lang="en-US" sz="2400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trơ</a:t>
            </a:r>
            <a:r>
              <a:rPr lang="en-US" sz="2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i="1" u="sng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B: phi </a:t>
            </a:r>
            <a:r>
              <a:rPr lang="en-US" sz="2400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2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5, 6, 7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electron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phi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phi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endParaRPr lang="en-GB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29"/>
          <p:cNvSpPr>
            <a:spLocks noChangeArrowheads="1"/>
          </p:cNvSpPr>
          <p:nvPr/>
        </p:nvSpPr>
        <p:spPr bwMode="auto">
          <a:xfrm>
            <a:off x="0" y="-39189"/>
            <a:ext cx="12160332" cy="49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6015602"/>
              </p:ext>
            </p:extLst>
          </p:nvPr>
        </p:nvGraphicFramePr>
        <p:xfrm>
          <a:off x="7611223" y="4429386"/>
          <a:ext cx="854619" cy="3316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6" name="Equation" r:id="rId7" imgW="355320" imgH="177480" progId="Equation.DSMT4">
                  <p:embed/>
                </p:oleObj>
              </mc:Choice>
              <mc:Fallback>
                <p:oleObj name="Equation" r:id="rId7" imgW="355320" imgH="177480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11223" y="4429386"/>
                        <a:ext cx="854619" cy="33163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Rectangle 3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5505697"/>
              </p:ext>
            </p:extLst>
          </p:nvPr>
        </p:nvGraphicFramePr>
        <p:xfrm>
          <a:off x="10863464" y="4437941"/>
          <a:ext cx="706348" cy="32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7" name="Equation" r:id="rId9" imgW="342720" imgH="177480" progId="Equation.DSMT4">
                  <p:embed/>
                </p:oleObj>
              </mc:Choice>
              <mc:Fallback>
                <p:oleObj name="Equation" r:id="rId9" imgW="342720" imgH="177480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63464" y="4437941"/>
                        <a:ext cx="706348" cy="3230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Rectangle 37"/>
          <p:cNvSpPr/>
          <p:nvPr/>
        </p:nvSpPr>
        <p:spPr>
          <a:xfrm>
            <a:off x="1249378" y="5283913"/>
            <a:ext cx="10694127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**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ý: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(n-1) d</a:t>
            </a:r>
            <a:r>
              <a:rPr lang="en-US" sz="2400" b="1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ns</a:t>
            </a:r>
            <a:r>
              <a:rPr lang="en-US" sz="2400" b="1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(n-1) d</a:t>
            </a:r>
            <a:r>
              <a:rPr lang="en-US" sz="2400" b="1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ns</a:t>
            </a:r>
            <a:r>
              <a:rPr lang="en-US" sz="2400" b="1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		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n-1) d</a:t>
            </a:r>
            <a:r>
              <a:rPr lang="en-US" sz="2400" b="1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ns</a:t>
            </a:r>
            <a:r>
              <a:rPr lang="en-US" sz="2400" b="1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(n-1) 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b="1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ns</a:t>
            </a:r>
            <a:r>
              <a:rPr lang="en-US" sz="2400" b="1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25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Tóm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tắt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kiến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thức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44434" y="1052515"/>
            <a:ext cx="10119360" cy="2923877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000" b="1" u="sng" dirty="0" err="1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000" b="1" u="sng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u="sng" dirty="0" err="1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000" b="1" u="sng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u="sng" dirty="0" err="1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000" b="1" u="sng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u="sng" dirty="0" err="1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b="1" u="sng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electron </a:t>
            </a:r>
            <a:r>
              <a:rPr lang="en-US" sz="2000" b="1" u="sng" dirty="0" err="1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000" b="1" u="sng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u="sng" dirty="0" err="1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000" b="1" u="sng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1: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2: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electron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dần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1s 2s 2p 3s 3p </a:t>
            </a:r>
            <a:r>
              <a:rPr lang="pt-BR" sz="20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4s 3d</a:t>
            </a:r>
            <a:r>
              <a:rPr lang="pt-BR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4p 5s </a:t>
            </a:r>
            <a:r>
              <a:rPr lang="pt-BR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3: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GB" sz="2000" dirty="0">
                <a:latin typeface=".VnTime" panose="020B7200000000000000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pt-BR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1s 2s 2p 3s 3p </a:t>
            </a:r>
            <a:r>
              <a:rPr lang="pt-BR" sz="20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3d 4s</a:t>
            </a:r>
            <a:r>
              <a:rPr lang="pt-BR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4p 5s </a:t>
            </a:r>
            <a:r>
              <a:rPr lang="pt-BR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2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(n-1) d</a:t>
            </a:r>
            <a:r>
              <a:rPr lang="en-US" sz="2000" b="1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ns</a:t>
            </a:r>
            <a:r>
              <a:rPr lang="en-US" sz="2000" b="1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(n-1) d</a:t>
            </a:r>
            <a:r>
              <a:rPr lang="en-US" sz="2000" b="1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ns</a:t>
            </a:r>
            <a:r>
              <a:rPr lang="en-US" sz="2000" b="1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0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b="1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(n-1) d</a:t>
            </a:r>
            <a:r>
              <a:rPr lang="en-US" sz="2000" b="1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ns</a:t>
            </a:r>
            <a:r>
              <a:rPr lang="en-US" sz="2000" b="1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(n-1) 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000" b="1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ns</a:t>
            </a:r>
            <a:r>
              <a:rPr lang="en-US" sz="2000" b="1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0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01335" y="4103110"/>
            <a:ext cx="100235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GB" sz="20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GB" sz="2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GB" sz="2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GB" sz="2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electron ở </a:t>
            </a:r>
            <a:r>
              <a:rPr lang="en-GB" sz="20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GB" sz="2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GB" sz="2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GB" sz="2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GB" sz="2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GB" sz="2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GB" sz="2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GB" sz="2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GB" sz="2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GB" sz="2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GB" sz="2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GB" sz="2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GB" sz="2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GB" sz="2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8752607"/>
              </p:ext>
            </p:extLst>
          </p:nvPr>
        </p:nvGraphicFramePr>
        <p:xfrm>
          <a:off x="1849120" y="4706942"/>
          <a:ext cx="8128000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956744859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8353154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electron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lớp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ngoài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cùng</a:t>
                      </a:r>
                      <a:endParaRPr lang="en-GB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nguyên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tố</a:t>
                      </a:r>
                      <a:endParaRPr lang="en-GB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837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1, 2, 3</a:t>
                      </a:r>
                      <a:endParaRPr lang="en-GB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Kim </a:t>
                      </a:r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loại</a:t>
                      </a:r>
                      <a:endParaRPr lang="en-GB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698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Kim </a:t>
                      </a:r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loại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phi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kim</a:t>
                      </a:r>
                      <a:endParaRPr lang="en-GB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4701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6, 7</a:t>
                      </a:r>
                      <a:endParaRPr lang="en-GB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Phi </a:t>
                      </a:r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kim</a:t>
                      </a:r>
                      <a:endParaRPr lang="en-GB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4690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Khí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hiếm</a:t>
                      </a:r>
                      <a:endParaRPr lang="en-GB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9350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947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9863" y="2036034"/>
            <a:ext cx="10032274" cy="2640723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400" b="1" u="sng" dirty="0" err="1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u="sng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b="1" u="sng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400" b="1" u="sng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u="sng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electron </a:t>
            </a:r>
            <a:r>
              <a:rPr lang="en-US" sz="2400" b="1" u="sng" dirty="0" err="1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u="sng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b="1" u="sng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1: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2: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electron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dần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1s 2s 2p 3s 3p </a:t>
            </a:r>
            <a:r>
              <a:rPr lang="pt-BR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4s 3d</a:t>
            </a:r>
            <a:r>
              <a:rPr lang="pt-B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4p 5s </a:t>
            </a:r>
            <a:r>
              <a:rPr lang="pt-BR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3: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GB" sz="2400" dirty="0">
                <a:latin typeface=".VnTime" panose="020B7200000000000000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pt-B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1s 2s 2p 3s 3p </a:t>
            </a:r>
            <a:r>
              <a:rPr lang="pt-BR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3d 4s</a:t>
            </a:r>
            <a:r>
              <a:rPr lang="pt-B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4p 5s ...</a:t>
            </a:r>
            <a:endParaRPr lang="en-GB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-26127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III.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củng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cố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94560" y="5067257"/>
            <a:ext cx="9204960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(n-1) d</a:t>
            </a:r>
            <a:r>
              <a:rPr lang="en-US" sz="2400" b="1" baseline="300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ns</a:t>
            </a:r>
            <a:r>
              <a:rPr lang="en-US" sz="2400" b="1" baseline="300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(n-1) d</a:t>
            </a:r>
            <a:r>
              <a:rPr lang="en-US" sz="2400" b="1" baseline="300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ns</a:t>
            </a:r>
            <a:r>
              <a:rPr lang="en-US" sz="2400" b="1" baseline="300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dirty="0">
              <a:solidFill>
                <a:srgbClr val="00B050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baseline="300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</a:t>
            </a:r>
            <a:r>
              <a:rPr lang="en-US" sz="24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n-1) d</a:t>
            </a:r>
            <a:r>
              <a:rPr lang="en-US" sz="2400" b="1" baseline="300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ns</a:t>
            </a:r>
            <a:r>
              <a:rPr lang="en-US" sz="2400" b="1" baseline="300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(n-1) d</a:t>
            </a:r>
            <a:r>
              <a:rPr lang="en-US" sz="2400" b="1" baseline="300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ns</a:t>
            </a:r>
            <a:r>
              <a:rPr lang="en-US" sz="2400" b="1" baseline="300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dirty="0">
              <a:solidFill>
                <a:srgbClr val="00B050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19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1081</Words>
  <Application>Microsoft Office PowerPoint</Application>
  <PresentationFormat>Widescreen</PresentationFormat>
  <Paragraphs>137</Paragraphs>
  <Slides>23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.VnTime</vt:lpstr>
      <vt:lpstr>Arial</vt:lpstr>
      <vt:lpstr>Calibri</vt:lpstr>
      <vt:lpstr>Calibri Light</vt:lpstr>
      <vt:lpstr>Times New Roman</vt:lpstr>
      <vt:lpstr>Wingdings</vt:lpstr>
      <vt:lpstr>Office Theme</vt:lpstr>
      <vt:lpstr>Equation</vt:lpstr>
      <vt:lpstr>BÀI 4: CẤU HÌNH ELECTRON NGUYÊN TỬ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4: CẤU TẠO NGUYÊN TỬ</dc:title>
  <dc:creator>THANH NHAN</dc:creator>
  <cp:lastModifiedBy>KHC</cp:lastModifiedBy>
  <cp:revision>73</cp:revision>
  <dcterms:created xsi:type="dcterms:W3CDTF">2021-08-21T13:54:02Z</dcterms:created>
  <dcterms:modified xsi:type="dcterms:W3CDTF">2021-09-22T04:24:01Z</dcterms:modified>
</cp:coreProperties>
</file>